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53eb35521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853eb35521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853eb35521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53eb35521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853eb35521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853eb35521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53eb35521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853eb35521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853eb35521_1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853eb35521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853eb35521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853eb35521_1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853eb35521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853eb35521_1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853eb35521_1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hyperlink" Target="https://github.com/hemantborana/TCS-iON-RIO-Retail-Sales-Forecasting" TargetMode="External"/><Relationship Id="rId6" Type="http://schemas.openxmlformats.org/officeDocument/2006/relationships/hyperlink" Target="https://www.linkedin.com/in/hemant-parasmal-borana-17a742289" TargetMode="External"/><Relationship Id="rId7" Type="http://schemas.openxmlformats.org/officeDocument/2006/relationships/hyperlink" Target="mailto:hemantpb123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title="Copilot_20250830_0919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"/>
            <a:ext cx="14630400" cy="822967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chemeClr val="lt1"/>
                </a:solidFill>
              </a:rPr>
              <a:t>TCS iON RIO | Retail Sales Forecasting System</a:t>
            </a:r>
            <a:endParaRPr b="1" i="0" sz="4450" u="none" cap="none" strike="noStrike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9C9283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Predictive Analytics for Inventory Optimization</a:t>
            </a:r>
            <a:endParaRPr b="0" i="0" sz="1750" u="none" cap="none" strike="noStrike">
              <a:solidFill>
                <a:schemeClr val="accent2"/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200,000 Records | 4-Year Historical Analysis | ML-Powered Predictions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/>
          <p:nvPr/>
        </p:nvSpPr>
        <p:spPr>
          <a:xfrm>
            <a:off x="773787" y="608290"/>
            <a:ext cx="12401788" cy="690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350"/>
              <a:buFont typeface="Arial"/>
              <a:buNone/>
            </a:pPr>
            <a:r>
              <a:rPr b="0" i="0" lang="en-US" sz="4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Strategic Recommendations for Business Impact</a:t>
            </a:r>
            <a:endParaRPr b="0" i="0" sz="4350" u="none" cap="none" strike="noStrike">
              <a:solidFill>
                <a:schemeClr val="lt1"/>
              </a:solidFill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773787" y="2072759"/>
            <a:ext cx="6430923" cy="2497931"/>
          </a:xfrm>
          <a:prstGeom prst="roundRect">
            <a:avLst>
              <a:gd fmla="val 5857" name="adj"/>
            </a:avLst>
          </a:prstGeom>
          <a:solidFill>
            <a:srgbClr val="FDFBF7"/>
          </a:solidFill>
          <a:ln>
            <a:noFill/>
          </a:ln>
          <a:effectLst>
            <a:outerShdw rotWithShape="0" algn="bl" dir="2700000" dist="2032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773787" y="2042279"/>
            <a:ext cx="6430923" cy="121920"/>
          </a:xfrm>
          <a:prstGeom prst="roundRect">
            <a:avLst>
              <a:gd fmla="val 76165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3657600" y="1741170"/>
            <a:ext cx="663178" cy="663178"/>
          </a:xfrm>
          <a:prstGeom prst="roundRect">
            <a:avLst>
              <a:gd fmla="val 137882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3856553" y="1906905"/>
            <a:ext cx="265271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-US" sz="2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050" u="none" cap="none" strike="noStrike">
              <a:solidFill>
                <a:schemeClr val="lt1"/>
              </a:solidFill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1025247" y="2625447"/>
            <a:ext cx="3043714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Inventory Optimization</a:t>
            </a:r>
            <a:endParaRPr b="0" i="0" sz="2150" u="none" cap="none" strike="noStrike"/>
          </a:p>
        </p:txBody>
      </p:sp>
      <p:sp>
        <p:nvSpPr>
          <p:cNvPr id="227" name="Google Shape;227;p22"/>
          <p:cNvSpPr/>
          <p:nvPr/>
        </p:nvSpPr>
        <p:spPr>
          <a:xfrm>
            <a:off x="1025247" y="3103483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Increase stock by 60-100% Sep-Nov peak.</a:t>
            </a:r>
            <a:endParaRPr b="0" i="0" sz="1700" u="none" cap="none" strike="noStrike"/>
          </a:p>
        </p:txBody>
      </p:sp>
      <p:sp>
        <p:nvSpPr>
          <p:cNvPr id="228" name="Google Shape;228;p22"/>
          <p:cNvSpPr/>
          <p:nvPr/>
        </p:nvSpPr>
        <p:spPr>
          <a:xfrm>
            <a:off x="1025247" y="3534489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Reduce by 15-20% Jan-Feb low season.</a:t>
            </a:r>
            <a:endParaRPr b="0" i="0" sz="1700" u="none" cap="none" strike="noStrike"/>
          </a:p>
        </p:txBody>
      </p:sp>
      <p:sp>
        <p:nvSpPr>
          <p:cNvPr id="229" name="Google Shape;229;p22"/>
          <p:cNvSpPr/>
          <p:nvPr/>
        </p:nvSpPr>
        <p:spPr>
          <a:xfrm>
            <a:off x="1025247" y="3965496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Focus on Health, Grocery, Automotive.</a:t>
            </a:r>
            <a:endParaRPr b="0" i="0" sz="1700" u="none" cap="none" strike="noStrike"/>
          </a:p>
        </p:txBody>
      </p:sp>
      <p:sp>
        <p:nvSpPr>
          <p:cNvPr id="230" name="Google Shape;230;p22"/>
          <p:cNvSpPr/>
          <p:nvPr/>
        </p:nvSpPr>
        <p:spPr>
          <a:xfrm>
            <a:off x="7425690" y="2072759"/>
            <a:ext cx="6430923" cy="2497931"/>
          </a:xfrm>
          <a:prstGeom prst="roundRect">
            <a:avLst>
              <a:gd fmla="val 5857" name="adj"/>
            </a:avLst>
          </a:prstGeom>
          <a:solidFill>
            <a:srgbClr val="FDFBF7"/>
          </a:solidFill>
          <a:ln>
            <a:noFill/>
          </a:ln>
          <a:effectLst>
            <a:outerShdw rotWithShape="0" algn="bl" dir="2700000" dist="2032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7425690" y="2042279"/>
            <a:ext cx="6430923" cy="121920"/>
          </a:xfrm>
          <a:prstGeom prst="roundRect">
            <a:avLst>
              <a:gd fmla="val 76165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10309503" y="1741170"/>
            <a:ext cx="663178" cy="663178"/>
          </a:xfrm>
          <a:prstGeom prst="roundRect">
            <a:avLst>
              <a:gd fmla="val 137882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10508456" y="1906905"/>
            <a:ext cx="265271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-US" sz="2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050" u="none" cap="none" strike="noStrike">
              <a:solidFill>
                <a:schemeClr val="lt1"/>
              </a:solidFill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7677150" y="2625447"/>
            <a:ext cx="2920841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Procurement Planning</a:t>
            </a:r>
            <a:endParaRPr b="0" i="0" sz="2150" u="none" cap="none" strike="noStrike"/>
          </a:p>
        </p:txBody>
      </p:sp>
      <p:sp>
        <p:nvSpPr>
          <p:cNvPr id="235" name="Google Shape;235;p22"/>
          <p:cNvSpPr/>
          <p:nvPr/>
        </p:nvSpPr>
        <p:spPr>
          <a:xfrm>
            <a:off x="7677150" y="3103483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Advance orders by July for festivals.</a:t>
            </a:r>
            <a:endParaRPr b="0" i="0" sz="1700" u="none" cap="none" strike="noStrike"/>
          </a:p>
        </p:txBody>
      </p:sp>
      <p:sp>
        <p:nvSpPr>
          <p:cNvPr id="236" name="Google Shape;236;p22"/>
          <p:cNvSpPr/>
          <p:nvPr/>
        </p:nvSpPr>
        <p:spPr>
          <a:xfrm>
            <a:off x="7677150" y="3534489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Just-in-time for low season.</a:t>
            </a:r>
            <a:endParaRPr b="0" i="0" sz="1700" u="none" cap="none" strike="noStrike"/>
          </a:p>
        </p:txBody>
      </p:sp>
      <p:sp>
        <p:nvSpPr>
          <p:cNvPr id="237" name="Google Shape;237;p22"/>
          <p:cNvSpPr/>
          <p:nvPr/>
        </p:nvSpPr>
        <p:spPr>
          <a:xfrm>
            <a:off x="7677150" y="3965496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Prioritize premium product variants.</a:t>
            </a:r>
            <a:endParaRPr b="0" i="0" sz="1700" u="none" cap="none" strike="noStrike"/>
          </a:p>
        </p:txBody>
      </p:sp>
      <p:sp>
        <p:nvSpPr>
          <p:cNvPr id="238" name="Google Shape;238;p22"/>
          <p:cNvSpPr/>
          <p:nvPr/>
        </p:nvSpPr>
        <p:spPr>
          <a:xfrm>
            <a:off x="773787" y="5123259"/>
            <a:ext cx="6430923" cy="2497931"/>
          </a:xfrm>
          <a:prstGeom prst="roundRect">
            <a:avLst>
              <a:gd fmla="val 5857" name="adj"/>
            </a:avLst>
          </a:prstGeom>
          <a:solidFill>
            <a:srgbClr val="FDFBF7"/>
          </a:solidFill>
          <a:ln>
            <a:noFill/>
          </a:ln>
          <a:effectLst>
            <a:outerShdw rotWithShape="0" algn="bl" dir="2700000" dist="2032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773787" y="5092779"/>
            <a:ext cx="6430923" cy="121920"/>
          </a:xfrm>
          <a:prstGeom prst="roundRect">
            <a:avLst>
              <a:gd fmla="val 76165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3657600" y="4791670"/>
            <a:ext cx="663178" cy="663178"/>
          </a:xfrm>
          <a:prstGeom prst="roundRect">
            <a:avLst>
              <a:gd fmla="val 137882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3856553" y="4957405"/>
            <a:ext cx="265271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-US" sz="2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050" u="none" cap="none" strike="noStrike">
              <a:solidFill>
                <a:schemeClr val="lt1"/>
              </a:solidFill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1025247" y="5675948"/>
            <a:ext cx="276367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Marketing Strategy</a:t>
            </a:r>
            <a:endParaRPr b="0" i="0" sz="2150" u="none" cap="none" strike="noStrike"/>
          </a:p>
        </p:txBody>
      </p:sp>
      <p:sp>
        <p:nvSpPr>
          <p:cNvPr id="243" name="Google Shape;243;p22"/>
          <p:cNvSpPr/>
          <p:nvPr/>
        </p:nvSpPr>
        <p:spPr>
          <a:xfrm>
            <a:off x="1025247" y="6153983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Intensify campaigns during Sep-Nov peak.</a:t>
            </a:r>
            <a:endParaRPr b="0" i="0" sz="1700" u="none" cap="none" strike="noStrike"/>
          </a:p>
        </p:txBody>
      </p:sp>
      <p:sp>
        <p:nvSpPr>
          <p:cNvPr id="244" name="Google Shape;244;p22"/>
          <p:cNvSpPr/>
          <p:nvPr/>
        </p:nvSpPr>
        <p:spPr>
          <a:xfrm>
            <a:off x="1025247" y="6584990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Promote health &amp; wellness products.</a:t>
            </a:r>
            <a:endParaRPr b="0" i="0" sz="1700" u="none" cap="none" strike="noStrike"/>
          </a:p>
        </p:txBody>
      </p:sp>
      <p:sp>
        <p:nvSpPr>
          <p:cNvPr id="245" name="Google Shape;245;p22"/>
          <p:cNvSpPr/>
          <p:nvPr/>
        </p:nvSpPr>
        <p:spPr>
          <a:xfrm>
            <a:off x="1025247" y="7015996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Target winter clothing &amp; gifts in Nov-Dec.</a:t>
            </a:r>
            <a:endParaRPr b="0" i="0" sz="1700" u="none" cap="none" strike="noStrike"/>
          </a:p>
        </p:txBody>
      </p:sp>
      <p:sp>
        <p:nvSpPr>
          <p:cNvPr id="246" name="Google Shape;246;p22"/>
          <p:cNvSpPr/>
          <p:nvPr/>
        </p:nvSpPr>
        <p:spPr>
          <a:xfrm>
            <a:off x="7425690" y="5123259"/>
            <a:ext cx="6430923" cy="2497931"/>
          </a:xfrm>
          <a:prstGeom prst="roundRect">
            <a:avLst>
              <a:gd fmla="val 5857" name="adj"/>
            </a:avLst>
          </a:prstGeom>
          <a:solidFill>
            <a:srgbClr val="FDFBF7"/>
          </a:solidFill>
          <a:ln>
            <a:noFill/>
          </a:ln>
          <a:effectLst>
            <a:outerShdw rotWithShape="0" algn="bl" dir="2700000" dist="2032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7425690" y="5092779"/>
            <a:ext cx="6430923" cy="121920"/>
          </a:xfrm>
          <a:prstGeom prst="roundRect">
            <a:avLst>
              <a:gd fmla="val 76165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10309503" y="4791670"/>
            <a:ext cx="663178" cy="663178"/>
          </a:xfrm>
          <a:prstGeom prst="roundRect">
            <a:avLst>
              <a:gd fmla="val 137882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10508456" y="4957405"/>
            <a:ext cx="265271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-US" sz="2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050" u="none" cap="none" strike="noStrike">
              <a:solidFill>
                <a:schemeClr val="lt1"/>
              </a:solidFill>
            </a:endParaRPr>
          </a:p>
        </p:txBody>
      </p:sp>
      <p:sp>
        <p:nvSpPr>
          <p:cNvPr id="250" name="Google Shape;250;p22"/>
          <p:cNvSpPr/>
          <p:nvPr/>
        </p:nvSpPr>
        <p:spPr>
          <a:xfrm>
            <a:off x="7677150" y="5675948"/>
            <a:ext cx="3736538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Risk Mitigation &amp; Monitoring</a:t>
            </a:r>
            <a:endParaRPr b="0" i="0" sz="2150" u="none" cap="none" strike="noStrike"/>
          </a:p>
        </p:txBody>
      </p:sp>
      <p:sp>
        <p:nvSpPr>
          <p:cNvPr id="251" name="Google Shape;251;p22"/>
          <p:cNvSpPr/>
          <p:nvPr/>
        </p:nvSpPr>
        <p:spPr>
          <a:xfrm>
            <a:off x="7677150" y="6153983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Monitor 33% high-risk products.</a:t>
            </a:r>
            <a:endParaRPr b="0" i="0" sz="1700" u="none" cap="none" strike="noStrike"/>
          </a:p>
        </p:txBody>
      </p:sp>
      <p:sp>
        <p:nvSpPr>
          <p:cNvPr id="252" name="Google Shape;252;p22"/>
          <p:cNvSpPr/>
          <p:nvPr/>
        </p:nvSpPr>
        <p:spPr>
          <a:xfrm>
            <a:off x="7677150" y="6584990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Maintain safety stock for top performers.</a:t>
            </a:r>
            <a:endParaRPr b="0" i="0" sz="1700" u="none" cap="none" strike="noStrike"/>
          </a:p>
        </p:txBody>
      </p:sp>
      <p:sp>
        <p:nvSpPr>
          <p:cNvPr id="253" name="Google Shape;253;p22"/>
          <p:cNvSpPr/>
          <p:nvPr/>
        </p:nvSpPr>
        <p:spPr>
          <a:xfrm>
            <a:off x="7677150" y="7015996"/>
            <a:ext cx="5928003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Compare actual vs. predicted sales monthly.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/>
          <p:nvPr/>
        </p:nvSpPr>
        <p:spPr>
          <a:xfrm>
            <a:off x="6035040" y="730806"/>
            <a:ext cx="256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VALIDATION</a:t>
            </a:r>
            <a:endParaRPr b="0" i="0" sz="2000" u="none" cap="none" strike="noStrike">
              <a:solidFill>
                <a:schemeClr val="lt1"/>
              </a:solidFill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3685818" y="1255514"/>
            <a:ext cx="72588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2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5550"/>
              <a:buFont typeface="Arial"/>
              <a:buNone/>
            </a:pPr>
            <a:r>
              <a:rPr b="0" i="0" lang="en-US" sz="55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Accuracy &amp; Reliability</a:t>
            </a:r>
            <a:endParaRPr b="0" i="0" sz="5550" u="none" cap="none" strike="noStrike">
              <a:solidFill>
                <a:schemeClr val="lt1"/>
              </a:solidFill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716875" y="2650688"/>
            <a:ext cx="28449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Validation Methodology</a:t>
            </a:r>
            <a:endParaRPr b="0" i="0" sz="2000" u="none" cap="none" strike="noStrike">
              <a:solidFill>
                <a:schemeClr val="lt1"/>
              </a:solidFill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716875" y="3175397"/>
            <a:ext cx="6348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Time-series cross-validation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716875" y="3574733"/>
            <a:ext cx="6348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Out-of-sample testing (2023 data)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716875" y="3974068"/>
            <a:ext cx="6348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logic constraints applied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7572613" y="2650688"/>
            <a:ext cx="256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Accuracy Metrics</a:t>
            </a:r>
            <a:endParaRPr b="0" i="0" sz="2000" u="none" cap="none" strike="noStrike"/>
          </a:p>
        </p:txBody>
      </p:sp>
      <p:sp>
        <p:nvSpPr>
          <p:cNvPr id="267" name="Google Shape;267;p23"/>
          <p:cNvSpPr/>
          <p:nvPr/>
        </p:nvSpPr>
        <p:spPr>
          <a:xfrm>
            <a:off x="7572613" y="3175397"/>
            <a:ext cx="6348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R² Score:</a:t>
            </a: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0.9941 (99.41% variance explained)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7572613" y="3574733"/>
            <a:ext cx="6348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Absolute Error:</a:t>
            </a: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27.4 units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7572613" y="3974068"/>
            <a:ext cx="6348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Absolute Percentage Error:</a:t>
            </a: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3.44%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7572613" y="4373404"/>
            <a:ext cx="6348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Root Mean Square Error:</a:t>
            </a: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43.03 units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716875" y="5003125"/>
            <a:ext cx="6495900" cy="2495700"/>
          </a:xfrm>
          <a:prstGeom prst="roundRect">
            <a:avLst>
              <a:gd fmla="val 3447" name="adj"/>
            </a:avLst>
          </a:prstGeom>
          <a:solidFill>
            <a:srgbClr val="FDFBF7"/>
          </a:solidFill>
          <a:ln cap="flat" cmpd="sng" w="22850">
            <a:solidFill>
              <a:srgbClr val="E6DE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739735" y="5025985"/>
            <a:ext cx="6450300" cy="614400"/>
          </a:xfrm>
          <a:prstGeom prst="roundRect">
            <a:avLst>
              <a:gd fmla="val 9536" name="adj"/>
            </a:avLst>
          </a:prstGeom>
          <a:solidFill>
            <a:srgbClr val="000000"/>
          </a:solidFill>
          <a:ln>
            <a:noFill/>
          </a:ln>
          <a:effectLst>
            <a:outerShdw rotWithShape="0" algn="bl" dir="2700000" dist="1905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3" name="Google Shape;273;p23"/>
          <p:cNvSpPr/>
          <p:nvPr/>
        </p:nvSpPr>
        <p:spPr>
          <a:xfrm>
            <a:off x="944523" y="5845254"/>
            <a:ext cx="256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Model Reliability</a:t>
            </a:r>
            <a:endParaRPr b="0" i="0" sz="2000" u="none" cap="none" strike="noStrike"/>
          </a:p>
        </p:txBody>
      </p:sp>
      <p:sp>
        <p:nvSpPr>
          <p:cNvPr id="274" name="Google Shape;274;p23"/>
          <p:cNvSpPr/>
          <p:nvPr/>
        </p:nvSpPr>
        <p:spPr>
          <a:xfrm>
            <a:off x="944523" y="6288048"/>
            <a:ext cx="60405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Predictions within ±3.44% of actual values. Confidence intervals at 95% level provided. Risk categories validated against volatility. Seasonal patterns captured accurately.</a:t>
            </a:r>
            <a:endParaRPr b="0" i="0" sz="1600" u="none" cap="none" strike="noStrike"/>
          </a:p>
        </p:txBody>
      </p:sp>
      <p:sp>
        <p:nvSpPr>
          <p:cNvPr id="275" name="Google Shape;275;p23"/>
          <p:cNvSpPr/>
          <p:nvPr/>
        </p:nvSpPr>
        <p:spPr>
          <a:xfrm>
            <a:off x="7417594" y="5003125"/>
            <a:ext cx="6495900" cy="2495700"/>
          </a:xfrm>
          <a:prstGeom prst="roundRect">
            <a:avLst>
              <a:gd fmla="val 3447" name="adj"/>
            </a:avLst>
          </a:prstGeom>
          <a:solidFill>
            <a:srgbClr val="FDFBF7"/>
          </a:solidFill>
          <a:ln cap="flat" cmpd="sng" w="22850">
            <a:solidFill>
              <a:srgbClr val="E6DE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/>
          <p:nvPr/>
        </p:nvSpPr>
        <p:spPr>
          <a:xfrm>
            <a:off x="7440454" y="5025985"/>
            <a:ext cx="6450300" cy="614400"/>
          </a:xfrm>
          <a:prstGeom prst="roundRect">
            <a:avLst>
              <a:gd fmla="val 9536" name="adj"/>
            </a:avLst>
          </a:prstGeom>
          <a:solidFill>
            <a:srgbClr val="000000"/>
          </a:solidFill>
          <a:ln>
            <a:noFill/>
          </a:ln>
          <a:effectLst>
            <a:outerShdw rotWithShape="0" algn="bl" dir="2700000" dist="1905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3"/>
          <p:cNvSpPr/>
          <p:nvPr/>
        </p:nvSpPr>
        <p:spPr>
          <a:xfrm>
            <a:off x="7645241" y="5845254"/>
            <a:ext cx="2665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Statistical Significance</a:t>
            </a:r>
            <a:endParaRPr b="0" i="0" sz="2000" u="none" cap="none" strike="noStrike"/>
          </a:p>
        </p:txBody>
      </p:sp>
      <p:sp>
        <p:nvSpPr>
          <p:cNvPr id="278" name="Google Shape;278;p23"/>
          <p:cNvSpPr/>
          <p:nvPr/>
        </p:nvSpPr>
        <p:spPr>
          <a:xfrm>
            <a:off x="7645241" y="6288048"/>
            <a:ext cx="60405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All predictions statistically significant. Model performance stable across categories. Consistent accuracy across time periods. Business constraints successfully applied.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4"/>
          <p:cNvSpPr/>
          <p:nvPr/>
        </p:nvSpPr>
        <p:spPr>
          <a:xfrm>
            <a:off x="5589151" y="611862"/>
            <a:ext cx="3452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FOUNDATION</a:t>
            </a:r>
            <a:endParaRPr b="0" i="0" sz="2150" u="none" cap="none" strike="noStrike">
              <a:solidFill>
                <a:schemeClr val="lt1"/>
              </a:solidFill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3078361" y="1181933"/>
            <a:ext cx="84738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33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Robust Implementation</a:t>
            </a:r>
            <a:endParaRPr b="0" i="0" sz="6000" u="none" cap="none" strike="noStrike">
              <a:solidFill>
                <a:schemeClr val="lt1"/>
              </a:solidFill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778669" y="2697480"/>
            <a:ext cx="278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 Stack</a:t>
            </a:r>
            <a:endParaRPr b="0" i="0" sz="2150" u="none" cap="none" strike="noStrike">
              <a:solidFill>
                <a:schemeClr val="lt1"/>
              </a:solidFill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778669" y="3267551"/>
            <a:ext cx="6265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Core development language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778669" y="3701415"/>
            <a:ext cx="6265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Libraries: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pandas, scikit-learn, matplotlib, seaborn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778669" y="4135279"/>
            <a:ext cx="62652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Models: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Gradient Boosting, Random Forest, Linear Regression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778669" y="4925139"/>
            <a:ext cx="6265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Environment: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Jupyter Notebook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7594163" y="2697480"/>
            <a:ext cx="2976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Technical Features</a:t>
            </a:r>
            <a:endParaRPr b="0" i="0" sz="2150" u="none" cap="none" strike="noStrike">
              <a:solidFill>
                <a:schemeClr val="lt1"/>
              </a:solidFill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7594163" y="3267551"/>
            <a:ext cx="6265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 Engineering: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12+ engineered features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7594163" y="3701415"/>
            <a:ext cx="6265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Series Handling: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Proper temporal validation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7594163" y="4135279"/>
            <a:ext cx="6265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Scalability: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Handles 200K+ records efficiently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7594163" y="4569143"/>
            <a:ext cx="6265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Reproducibility: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Fixed random seeds, version control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778669" y="5609273"/>
            <a:ext cx="13073100" cy="2009100"/>
          </a:xfrm>
          <a:prstGeom prst="roundRect">
            <a:avLst>
              <a:gd fmla="val 4651" name="adj"/>
            </a:avLst>
          </a:prstGeom>
          <a:solidFill>
            <a:srgbClr val="F2EDE5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786289" y="5616892"/>
            <a:ext cx="6528900" cy="1993800"/>
          </a:xfrm>
          <a:prstGeom prst="roundRect">
            <a:avLst>
              <a:gd fmla="val 4687" name="adj"/>
            </a:avLst>
          </a:prstGeom>
          <a:solidFill>
            <a:srgbClr val="F2E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1008697" y="5839301"/>
            <a:ext cx="278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Code Quality</a:t>
            </a:r>
            <a:endParaRPr b="0" i="0" sz="2150" u="none" cap="none" strike="noStrike"/>
          </a:p>
        </p:txBody>
      </p:sp>
      <p:sp>
        <p:nvSpPr>
          <p:cNvPr id="300" name="Google Shape;300;p24"/>
          <p:cNvSpPr/>
          <p:nvPr/>
        </p:nvSpPr>
        <p:spPr>
          <a:xfrm>
            <a:off x="1008697" y="6320433"/>
            <a:ext cx="57504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Modular, well-documented. Comprehensive error handling. Performance optimizations. Professional development practices.</a:t>
            </a:r>
            <a:endParaRPr b="0" i="0" sz="1750" u="none" cap="none" strike="noStrike"/>
          </a:p>
        </p:txBody>
      </p:sp>
      <p:sp>
        <p:nvSpPr>
          <p:cNvPr id="301" name="Google Shape;301;p24"/>
          <p:cNvSpPr/>
          <p:nvPr/>
        </p:nvSpPr>
        <p:spPr>
          <a:xfrm>
            <a:off x="7315200" y="5616892"/>
            <a:ext cx="6528900" cy="1993800"/>
          </a:xfrm>
          <a:prstGeom prst="rect">
            <a:avLst/>
          </a:prstGeom>
          <a:solidFill>
            <a:srgbClr val="F2E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7315200" y="5616892"/>
            <a:ext cx="30600" cy="1993800"/>
          </a:xfrm>
          <a:prstGeom prst="roundRect">
            <a:avLst>
              <a:gd fmla="val 306597" name="adj"/>
            </a:avLst>
          </a:prstGeom>
          <a:solidFill>
            <a:srgbClr val="CCC4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7871341" y="5839301"/>
            <a:ext cx="278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Deliverables</a:t>
            </a:r>
            <a:endParaRPr b="0" i="0" sz="2150" u="none" cap="none" strike="noStrike"/>
          </a:p>
        </p:txBody>
      </p:sp>
      <p:sp>
        <p:nvSpPr>
          <p:cNvPr id="304" name="Google Shape;304;p24"/>
          <p:cNvSpPr/>
          <p:nvPr/>
        </p:nvSpPr>
        <p:spPr>
          <a:xfrm>
            <a:off x="7871341" y="6320433"/>
            <a:ext cx="57504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Complete Jupyter notebook. CSV datasets at each stage. Model performance reports. Visualization charts. GitHub repository with full code.</a:t>
            </a:r>
            <a:endParaRPr b="0" i="0" sz="1750" u="none" cap="none" strike="noStrike"/>
          </a:p>
        </p:txBody>
      </p:sp>
      <p:sp>
        <p:nvSpPr>
          <p:cNvPr id="305" name="Google Shape;305;p24"/>
          <p:cNvSpPr/>
          <p:nvPr/>
        </p:nvSpPr>
        <p:spPr>
          <a:xfrm>
            <a:off x="7037189" y="6335732"/>
            <a:ext cx="556200" cy="556200"/>
          </a:xfrm>
          <a:prstGeom prst="roundRect">
            <a:avLst>
              <a:gd fmla="val 16803" name="adj"/>
            </a:avLst>
          </a:prstGeom>
          <a:solidFill>
            <a:srgbClr val="FDFBF7"/>
          </a:solidFill>
          <a:ln cap="flat" cmpd="sng" w="3047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6" name="Google Shape;30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6254" y="6440031"/>
            <a:ext cx="278011" cy="34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" y="25"/>
            <a:ext cx="14630400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5"/>
          <p:cNvSpPr/>
          <p:nvPr/>
        </p:nvSpPr>
        <p:spPr>
          <a:xfrm>
            <a:off x="6287333" y="452199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IMPACT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314" name="Google Shape;314;p25"/>
          <p:cNvSpPr/>
          <p:nvPr/>
        </p:nvSpPr>
        <p:spPr>
          <a:xfrm>
            <a:off x="3910489" y="873562"/>
            <a:ext cx="68094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Delivering Business Value</a:t>
            </a:r>
            <a:endParaRPr b="0" i="0" sz="4450" u="none" cap="none" strike="noStrike">
              <a:solidFill>
                <a:schemeClr val="lt1"/>
              </a:solidFill>
            </a:endParaRPr>
          </a:p>
        </p:txBody>
      </p:sp>
      <p:sp>
        <p:nvSpPr>
          <p:cNvPr id="315" name="Google Shape;315;p25"/>
          <p:cNvSpPr/>
          <p:nvPr/>
        </p:nvSpPr>
        <p:spPr>
          <a:xfrm>
            <a:off x="575548" y="1993702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Value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316" name="Google Shape;316;p25"/>
          <p:cNvSpPr/>
          <p:nvPr/>
        </p:nvSpPr>
        <p:spPr>
          <a:xfrm>
            <a:off x="575548" y="2415064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50"/>
              <a:buFont typeface="Arial"/>
              <a:buNone/>
            </a:pPr>
            <a:r>
              <a:rPr b="1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Savings:</a:t>
            </a:r>
            <a:r>
              <a:rPr b="0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Reduced overstocking &amp; understocking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  <p:sp>
        <p:nvSpPr>
          <p:cNvPr id="317" name="Google Shape;317;p25"/>
          <p:cNvSpPr/>
          <p:nvPr/>
        </p:nvSpPr>
        <p:spPr>
          <a:xfrm>
            <a:off x="575548" y="2735580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50"/>
              <a:buFont typeface="Arial"/>
              <a:buNone/>
            </a:pPr>
            <a:r>
              <a:rPr b="1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Revenue Growth:</a:t>
            </a:r>
            <a:r>
              <a:rPr b="0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Optimized inventory levels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575548" y="3056096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50"/>
              <a:buFont typeface="Arial"/>
              <a:buNone/>
            </a:pPr>
            <a:r>
              <a:rPr b="1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Risk Reduction:</a:t>
            </a:r>
            <a:r>
              <a:rPr b="0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Proactive demand planning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575548" y="3376613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50"/>
              <a:buFont typeface="Arial"/>
              <a:buNone/>
            </a:pPr>
            <a:r>
              <a:rPr b="1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Efficiency Gains:</a:t>
            </a:r>
            <a:r>
              <a:rPr b="0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Automated forecasting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7523440" y="1993702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Quantified Benefits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7523440" y="2415064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•"/>
            </a:pPr>
            <a:r>
              <a:rPr b="0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99.41% forecast accuracy for confident planning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7523440" y="2735580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•"/>
            </a:pPr>
            <a:r>
              <a:rPr b="0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3.44% error rate minimizes miscalculations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7523440" y="3056096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•"/>
            </a:pPr>
            <a:r>
              <a:rPr b="0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Seasonal insights prevent stock-outs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  <p:sp>
        <p:nvSpPr>
          <p:cNvPr id="324" name="Google Shape;324;p25"/>
          <p:cNvSpPr/>
          <p:nvPr/>
        </p:nvSpPr>
        <p:spPr>
          <a:xfrm>
            <a:off x="7523440" y="3376613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Char char="•"/>
            </a:pPr>
            <a:r>
              <a:rPr b="0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Risk assessment identifies products needing attention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  <p:sp>
        <p:nvSpPr>
          <p:cNvPr id="325" name="Google Shape;325;p25"/>
          <p:cNvSpPr/>
          <p:nvPr/>
        </p:nvSpPr>
        <p:spPr>
          <a:xfrm>
            <a:off x="575548" y="4233708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Strategic Advantages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575548" y="4589229"/>
            <a:ext cx="66369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50"/>
              <a:buFont typeface="Arial"/>
              <a:buNone/>
            </a:pPr>
            <a:r>
              <a:rPr b="0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Data-driven decision making. Competitive advantage. Scalable solution for growth. Foundation for advanced analytics.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  <p:sp>
        <p:nvSpPr>
          <p:cNvPr id="327" name="Google Shape;327;p25"/>
          <p:cNvSpPr/>
          <p:nvPr/>
        </p:nvSpPr>
        <p:spPr>
          <a:xfrm>
            <a:off x="7417951" y="4233708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Learning Outcomes</a:t>
            </a:r>
            <a:endParaRPr b="0" i="0" sz="1600" u="none" cap="none" strike="noStrike">
              <a:solidFill>
                <a:schemeClr val="lt1"/>
              </a:solidFill>
            </a:endParaRPr>
          </a:p>
        </p:txBody>
      </p:sp>
      <p:sp>
        <p:nvSpPr>
          <p:cNvPr id="328" name="Google Shape;328;p25"/>
          <p:cNvSpPr/>
          <p:nvPr/>
        </p:nvSpPr>
        <p:spPr>
          <a:xfrm>
            <a:off x="7417951" y="4589229"/>
            <a:ext cx="66369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50"/>
              <a:buFont typeface="Arial"/>
              <a:buNone/>
            </a:pPr>
            <a:r>
              <a:rPr b="0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End-to-end data science execution. Advanced ML implementation. Business problem solving. Professional communication.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6"/>
          <p:cNvSpPr/>
          <p:nvPr/>
        </p:nvSpPr>
        <p:spPr>
          <a:xfrm>
            <a:off x="5932051" y="608528"/>
            <a:ext cx="2766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ROADMAP</a:t>
            </a:r>
            <a:endParaRPr b="0" i="0" sz="2150" u="none" cap="none" strike="noStrike">
              <a:solidFill>
                <a:schemeClr val="lt1"/>
              </a:solidFill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3231594" y="1175385"/>
            <a:ext cx="816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Enhancing Capabilities</a:t>
            </a:r>
            <a:endParaRPr b="0" i="0" sz="6000" u="none" cap="none" strike="noStrike">
              <a:solidFill>
                <a:schemeClr val="lt1"/>
              </a:solidFill>
            </a:endParaRPr>
          </a:p>
        </p:txBody>
      </p:sp>
      <p:sp>
        <p:nvSpPr>
          <p:cNvPr id="337" name="Google Shape;337;p26"/>
          <p:cNvSpPr/>
          <p:nvPr/>
        </p:nvSpPr>
        <p:spPr>
          <a:xfrm>
            <a:off x="774502" y="2682716"/>
            <a:ext cx="3382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Immediate Improvements</a:t>
            </a:r>
            <a:endParaRPr b="0" i="0" sz="2150" u="none" cap="none" strike="noStrike">
              <a:solidFill>
                <a:schemeClr val="lt1"/>
              </a:solidFill>
            </a:endParaRPr>
          </a:p>
        </p:txBody>
      </p:sp>
      <p:sp>
        <p:nvSpPr>
          <p:cNvPr id="338" name="Google Shape;338;p26"/>
          <p:cNvSpPr/>
          <p:nvPr/>
        </p:nvSpPr>
        <p:spPr>
          <a:xfrm>
            <a:off x="774502" y="3249573"/>
            <a:ext cx="627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Real-time data integration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339" name="Google Shape;339;p26"/>
          <p:cNvSpPr/>
          <p:nvPr/>
        </p:nvSpPr>
        <p:spPr>
          <a:xfrm>
            <a:off x="774502" y="3681055"/>
            <a:ext cx="627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Automated model retraining pipeline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340" name="Google Shape;340;p26"/>
          <p:cNvSpPr/>
          <p:nvPr/>
        </p:nvSpPr>
        <p:spPr>
          <a:xfrm>
            <a:off x="774502" y="4112538"/>
            <a:ext cx="627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Interactive dashboard development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774502" y="4544020"/>
            <a:ext cx="627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 application for managers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342" name="Google Shape;342;p26"/>
          <p:cNvSpPr/>
          <p:nvPr/>
        </p:nvSpPr>
        <p:spPr>
          <a:xfrm>
            <a:off x="7592735" y="2682716"/>
            <a:ext cx="2766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Features</a:t>
            </a:r>
            <a:endParaRPr b="0" i="0" sz="2150" u="none" cap="none" strike="noStrike">
              <a:solidFill>
                <a:schemeClr val="lt1"/>
              </a:solidFill>
            </a:endParaRPr>
          </a:p>
        </p:txBody>
      </p:sp>
      <p:sp>
        <p:nvSpPr>
          <p:cNvPr id="343" name="Google Shape;343;p26"/>
          <p:cNvSpPr/>
          <p:nvPr/>
        </p:nvSpPr>
        <p:spPr>
          <a:xfrm>
            <a:off x="7592735" y="3249573"/>
            <a:ext cx="627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learning models (LSTM, GRU)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7592735" y="3681055"/>
            <a:ext cx="62709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External data integration (weather, events, economic indicators)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7592735" y="4466630"/>
            <a:ext cx="627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Multi-location forecasting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7592735" y="4898112"/>
            <a:ext cx="627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Dynamic pricing optimization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774502" y="5578435"/>
            <a:ext cx="6430200" cy="2044200"/>
          </a:xfrm>
          <a:prstGeom prst="roundRect">
            <a:avLst>
              <a:gd fmla="val 4547" name="adj"/>
            </a:avLst>
          </a:prstGeom>
          <a:solidFill>
            <a:srgbClr val="FDFBF7"/>
          </a:solidFill>
          <a:ln cap="flat" cmpd="sng" w="30475">
            <a:solidFill>
              <a:srgbClr val="E6DE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>
            <a:off x="774502" y="5578435"/>
            <a:ext cx="121800" cy="2044200"/>
          </a:xfrm>
          <a:prstGeom prst="roundRect">
            <a:avLst>
              <a:gd fmla="val 76234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/>
          <p:nvPr/>
        </p:nvSpPr>
        <p:spPr>
          <a:xfrm>
            <a:off x="1148120" y="5830133"/>
            <a:ext cx="3324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Scalability Enhancements</a:t>
            </a:r>
            <a:endParaRPr b="0" i="0" sz="2150" u="none" cap="none" strike="noStrike"/>
          </a:p>
        </p:txBody>
      </p:sp>
      <p:sp>
        <p:nvSpPr>
          <p:cNvPr id="350" name="Google Shape;350;p26"/>
          <p:cNvSpPr/>
          <p:nvPr/>
        </p:nvSpPr>
        <p:spPr>
          <a:xfrm>
            <a:off x="1148120" y="6308527"/>
            <a:ext cx="58047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Cloud deployment (AWS/Azure). Big data processing. API development for integration. Multi-tenant architecture.</a:t>
            </a:r>
            <a:endParaRPr b="0" i="0" sz="1700" u="none" cap="none" strike="noStrike"/>
          </a:p>
        </p:txBody>
      </p:sp>
      <p:sp>
        <p:nvSpPr>
          <p:cNvPr id="351" name="Google Shape;351;p26"/>
          <p:cNvSpPr/>
          <p:nvPr/>
        </p:nvSpPr>
        <p:spPr>
          <a:xfrm>
            <a:off x="7425809" y="5578435"/>
            <a:ext cx="6430200" cy="2044200"/>
          </a:xfrm>
          <a:prstGeom prst="roundRect">
            <a:avLst>
              <a:gd fmla="val 4547" name="adj"/>
            </a:avLst>
          </a:prstGeom>
          <a:solidFill>
            <a:srgbClr val="FDFBF7"/>
          </a:solidFill>
          <a:ln cap="flat" cmpd="sng" w="30475">
            <a:solidFill>
              <a:srgbClr val="E6DE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6"/>
          <p:cNvSpPr/>
          <p:nvPr/>
        </p:nvSpPr>
        <p:spPr>
          <a:xfrm>
            <a:off x="7425809" y="5578435"/>
            <a:ext cx="121800" cy="2044200"/>
          </a:xfrm>
          <a:prstGeom prst="roundRect">
            <a:avLst>
              <a:gd fmla="val 76234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6"/>
          <p:cNvSpPr/>
          <p:nvPr/>
        </p:nvSpPr>
        <p:spPr>
          <a:xfrm>
            <a:off x="7799427" y="5830133"/>
            <a:ext cx="2766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Business Extensions</a:t>
            </a:r>
            <a:endParaRPr b="0" i="0" sz="2150" u="none" cap="none" strike="noStrike"/>
          </a:p>
        </p:txBody>
      </p:sp>
      <p:sp>
        <p:nvSpPr>
          <p:cNvPr id="354" name="Google Shape;354;p26"/>
          <p:cNvSpPr/>
          <p:nvPr/>
        </p:nvSpPr>
        <p:spPr>
          <a:xfrm>
            <a:off x="7799427" y="6308527"/>
            <a:ext cx="5804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Customer segmentation. Promotion impact analysis. Supply chain optimization. Competitive intelligence.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7" title="Copilot_20250830_0919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"/>
            <a:ext cx="14630400" cy="8229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/>
          <p:nvPr/>
        </p:nvSpPr>
        <p:spPr>
          <a:xfrm>
            <a:off x="6241256" y="472440"/>
            <a:ext cx="21480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1650" u="none" cap="none" strike="noStrike"/>
          </a:p>
        </p:txBody>
      </p:sp>
      <p:sp>
        <p:nvSpPr>
          <p:cNvPr id="362" name="Google Shape;362;p27"/>
          <p:cNvSpPr/>
          <p:nvPr/>
        </p:nvSpPr>
        <p:spPr>
          <a:xfrm>
            <a:off x="2965133" y="912733"/>
            <a:ext cx="87000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31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650"/>
              <a:buFont typeface="Arial"/>
              <a:buNone/>
            </a:pPr>
            <a:r>
              <a:rPr b="0" i="0" lang="en-US" sz="46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Achievements </a:t>
            </a:r>
            <a:endParaRPr b="0" i="0" sz="4650" u="none" cap="none" strike="noStrike">
              <a:solidFill>
                <a:schemeClr val="lt1"/>
              </a:solidFill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601385" y="1911310"/>
            <a:ext cx="13427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Comprehensive 200K-record retail dataset generated</a:t>
            </a:r>
            <a:endParaRPr b="0" i="0" sz="1350" u="none" cap="none" strike="noStrike">
              <a:solidFill>
                <a:schemeClr val="lt1"/>
              </a:solidFill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601385" y="2246233"/>
            <a:ext cx="13427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99.41% accurate forecasting model developed</a:t>
            </a:r>
            <a:endParaRPr b="0" i="0" sz="1350" u="none" cap="none" strike="noStrike">
              <a:solidFill>
                <a:schemeClr val="lt1"/>
              </a:solidFill>
            </a:endParaRPr>
          </a:p>
        </p:txBody>
      </p:sp>
      <p:sp>
        <p:nvSpPr>
          <p:cNvPr id="365" name="Google Shape;365;p27"/>
          <p:cNvSpPr/>
          <p:nvPr/>
        </p:nvSpPr>
        <p:spPr>
          <a:xfrm>
            <a:off x="601385" y="2581156"/>
            <a:ext cx="13427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Seasonal patterns and business insights identified</a:t>
            </a:r>
            <a:endParaRPr b="0" i="0" sz="1350" u="none" cap="none" strike="noStrike">
              <a:solidFill>
                <a:schemeClr val="lt1"/>
              </a:solidFill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601385" y="2916079"/>
            <a:ext cx="13427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2024 predictions with confidence intervals delivered</a:t>
            </a:r>
            <a:endParaRPr b="0" i="0" sz="1350" u="none" cap="none" strike="noStrike">
              <a:solidFill>
                <a:schemeClr val="lt1"/>
              </a:solidFill>
            </a:endParaRPr>
          </a:p>
        </p:txBody>
      </p:sp>
      <p:sp>
        <p:nvSpPr>
          <p:cNvPr id="367" name="Google Shape;367;p27"/>
          <p:cNvSpPr/>
          <p:nvPr/>
        </p:nvSpPr>
        <p:spPr>
          <a:xfrm>
            <a:off x="601385" y="3251002"/>
            <a:ext cx="13427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Risk assessment and business recommendations provided</a:t>
            </a:r>
            <a:endParaRPr b="0" i="0" sz="1350" u="none" cap="none" strike="noStrike">
              <a:solidFill>
                <a:schemeClr val="lt1"/>
              </a:solidFill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601385" y="3719036"/>
            <a:ext cx="13427700" cy="1692300"/>
          </a:xfrm>
          <a:prstGeom prst="roundRect">
            <a:avLst>
              <a:gd fmla="val 4265" name="adj"/>
            </a:avLst>
          </a:prstGeom>
          <a:solidFill>
            <a:srgbClr val="F2EDE5"/>
          </a:solidFill>
          <a:ln cap="flat" cmpd="sng" w="9525">
            <a:solidFill>
              <a:srgbClr val="E6DE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524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7"/>
          <p:cNvSpPr/>
          <p:nvPr/>
        </p:nvSpPr>
        <p:spPr>
          <a:xfrm>
            <a:off x="780812" y="3898463"/>
            <a:ext cx="515400" cy="515400"/>
          </a:xfrm>
          <a:prstGeom prst="roundRect">
            <a:avLst>
              <a:gd fmla="val 17739029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0" name="Google Shape;37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496" y="4011216"/>
            <a:ext cx="231934" cy="28991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/>
          <p:nvPr/>
        </p:nvSpPr>
        <p:spPr>
          <a:xfrm>
            <a:off x="780812" y="4585692"/>
            <a:ext cx="2310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Project Success Metrics</a:t>
            </a:r>
            <a:endParaRPr b="0" i="0" sz="1650" u="none" cap="none" strike="noStrike"/>
          </a:p>
        </p:txBody>
      </p:sp>
      <p:sp>
        <p:nvSpPr>
          <p:cNvPr id="372" name="Google Shape;372;p27"/>
          <p:cNvSpPr/>
          <p:nvPr/>
        </p:nvSpPr>
        <p:spPr>
          <a:xfrm>
            <a:off x="780812" y="4957167"/>
            <a:ext cx="13068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All objectives achieved. Professional-grade implementation. Business-ready insights. Scalable and maintainable.</a:t>
            </a:r>
            <a:endParaRPr b="0" i="0" sz="1350" u="none" cap="none" strike="noStrike"/>
          </a:p>
        </p:txBody>
      </p:sp>
      <p:sp>
        <p:nvSpPr>
          <p:cNvPr id="373" name="Google Shape;373;p27"/>
          <p:cNvSpPr/>
          <p:nvPr/>
        </p:nvSpPr>
        <p:spPr>
          <a:xfrm>
            <a:off x="4905375" y="5669042"/>
            <a:ext cx="4819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 b="0" i="0" sz="2700" u="none" cap="none" strike="noStrike">
              <a:solidFill>
                <a:schemeClr val="lt1"/>
              </a:solidFill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6026348" y="6356271"/>
            <a:ext cx="2577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601385" y="6936105"/>
            <a:ext cx="134277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 Repository:</a:t>
            </a: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 u="sng">
                <a:solidFill>
                  <a:schemeClr val="hlink"/>
                </a:solidFill>
                <a:hlinkClick r:id="rId5"/>
              </a:rPr>
              <a:t>https://github.com/hemantborana/TCS-iON-RIO-Retail-Sales-Forecasting</a:t>
            </a:r>
            <a:r>
              <a:rPr lang="en-US" sz="1350">
                <a:solidFill>
                  <a:schemeClr val="lt1"/>
                </a:solidFill>
              </a:rPr>
              <a:t> </a:t>
            </a:r>
            <a:endParaRPr sz="135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LinkedIn:</a:t>
            </a: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 u="sng">
                <a:solidFill>
                  <a:schemeClr val="hlink"/>
                </a:solidFill>
                <a:hlinkClick r:id="rId6"/>
              </a:rPr>
              <a:t>https://www.linkedin.com/in/hemant-parasmal-borana-17a742289</a:t>
            </a:r>
            <a:r>
              <a:rPr lang="en-US" sz="1350">
                <a:solidFill>
                  <a:schemeClr val="lt1"/>
                </a:solidFill>
              </a:rPr>
              <a:t> </a:t>
            </a:r>
            <a:endParaRPr sz="135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Email:</a:t>
            </a: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 u="sng">
                <a:solidFill>
                  <a:schemeClr val="hlink"/>
                </a:solidFill>
                <a:hlinkClick r:id="rId7"/>
              </a:rPr>
              <a:t>hemantpb123@gmail.com</a:t>
            </a:r>
            <a:r>
              <a:rPr lang="en-US" sz="1350">
                <a:solidFill>
                  <a:schemeClr val="lt1"/>
                </a:solidFill>
              </a:rPr>
              <a:t> </a:t>
            </a:r>
            <a:endParaRPr b="0" i="0" sz="135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 title="Copilot_20250830_0947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793802" y="1758075"/>
            <a:ext cx="11550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chemeClr val="lt1"/>
                </a:solidFill>
              </a:rPr>
              <a:t>Addressing Critical Retail Challenges</a:t>
            </a:r>
            <a:endParaRPr b="1" i="0" sz="4450" u="none" cap="none" strike="noStrike"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793790" y="2937510"/>
            <a:ext cx="6407944" cy="2535912"/>
          </a:xfrm>
          <a:prstGeom prst="roundRect">
            <a:avLst>
              <a:gd fmla="val 3757" name="adj"/>
            </a:avLst>
          </a:prstGeom>
          <a:solidFill>
            <a:srgbClr val="FDFBF7"/>
          </a:solidFill>
          <a:ln cap="flat" cmpd="sng" w="30475">
            <a:solidFill>
              <a:srgbClr val="E6DE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793790" y="2937510"/>
            <a:ext cx="121920" cy="2535912"/>
          </a:xfrm>
          <a:prstGeom prst="roundRect">
            <a:avLst>
              <a:gd fmla="val 78139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173004" y="3194804"/>
            <a:ext cx="315956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The Inventory Dilemma</a:t>
            </a:r>
            <a:endParaRPr b="0" i="0" sz="22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1173004" y="3685223"/>
            <a:ext cx="577143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Overstocking:</a:t>
            </a: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High holding costs &amp; product wastage</a:t>
            </a:r>
            <a:endParaRPr b="0" i="0" sz="17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1173004" y="4490323"/>
            <a:ext cx="577143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Understocking:</a:t>
            </a: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Lost sales &amp; customer dissatisfaction</a:t>
            </a:r>
            <a:endParaRPr b="0" i="0" sz="17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428548" y="2937510"/>
            <a:ext cx="6408063" cy="2535912"/>
          </a:xfrm>
          <a:prstGeom prst="roundRect">
            <a:avLst>
              <a:gd fmla="val 3757" name="adj"/>
            </a:avLst>
          </a:prstGeom>
          <a:solidFill>
            <a:srgbClr val="FDFBF7"/>
          </a:solidFill>
          <a:ln cap="flat" cmpd="sng" w="30475">
            <a:solidFill>
              <a:srgbClr val="E6DE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428548" y="2937510"/>
            <a:ext cx="121920" cy="2535912"/>
          </a:xfrm>
          <a:prstGeom prst="roundRect">
            <a:avLst>
              <a:gd fmla="val 78139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7807762" y="319480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Demand Volatility</a:t>
            </a:r>
            <a:endParaRPr b="0" i="0" sz="220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7807762" y="3685223"/>
            <a:ext cx="577155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Seasonal demand variations are hard to predict.</a:t>
            </a:r>
            <a:endParaRPr b="0" i="0" sz="175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7807762" y="4127421"/>
            <a:ext cx="577155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Product performance varies across periods.</a:t>
            </a:r>
            <a:endParaRPr b="0" i="0" sz="17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807762" y="4569619"/>
            <a:ext cx="577155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Complex cost-demand relationships</a:t>
            </a:r>
            <a:endParaRPr b="0" i="0" sz="17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793790" y="572857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Objective: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build a comprehensive forecasting system that accurately predicts product demand, enabling data-driven inventory management and strategic business decisions.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 title="Copilot_20250830_1005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75" y="0"/>
            <a:ext cx="14630400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>
            <a:off x="793790" y="952262"/>
            <a:ext cx="951559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Robust Dataset for Predictive Power</a:t>
            </a:r>
            <a:endParaRPr b="0" i="0" sz="4450" u="none" cap="none" strike="noStrike">
              <a:solidFill>
                <a:schemeClr val="lt1"/>
              </a:solidFill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793790" y="2228017"/>
            <a:ext cx="28823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 Specifications</a:t>
            </a:r>
            <a:endParaRPr b="0" i="0" sz="2200" u="none" cap="none" strike="noStrike">
              <a:solidFill>
                <a:schemeClr val="lt1"/>
              </a:solidFill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3790" y="280916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Size: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200,000 records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793790" y="325135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Span: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2020-2023 (4 years)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793790" y="369355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Products: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6,000 unique products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793790" y="413575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Categories: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 diverse categories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793790" y="457795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Quality: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100% complete, 0 missing values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7599521" y="22280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Data Fields</a:t>
            </a:r>
            <a:endParaRPr b="0" i="0" sz="2200" u="none" cap="none" strike="noStrike">
              <a:solidFill>
                <a:schemeClr val="lt1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7599521" y="280916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Product_Name: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Unique identifiers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7599521" y="325135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₹152 - ₹194,498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7599521" y="369355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Year/Month: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Temporal dimensions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7599521" y="413575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Monthly_Sales: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38-3,596 units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 title="Copilot_20250830_1703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758676" y="767601"/>
            <a:ext cx="131130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250"/>
              <a:buFont typeface="Arial"/>
              <a:buNone/>
            </a:pPr>
            <a:r>
              <a:rPr b="0" i="0" lang="en-US" sz="4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Methodology: A Systematic 6-Phase Approach</a:t>
            </a:r>
            <a:endParaRPr b="0" i="0" sz="4250" u="none" cap="none" strike="noStrike"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758666" y="1878568"/>
            <a:ext cx="216694" cy="270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1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758666" y="2216587"/>
            <a:ext cx="6448187" cy="3048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758666" y="2385893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Generation</a:t>
            </a:r>
            <a:endParaRPr b="0" i="0" sz="2100" u="none" cap="none" strike="noStrike">
              <a:solidFill>
                <a:schemeClr val="lt1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758666" y="2854643"/>
            <a:ext cx="6448187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Synthetic data with realistic patterns &amp; seasonal multipliers.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7423547" y="1878568"/>
            <a:ext cx="216694" cy="270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7423547" y="2216587"/>
            <a:ext cx="6448187" cy="3048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7423547" y="2385893"/>
            <a:ext cx="3602236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 &amp; Sanitization</a:t>
            </a:r>
            <a:endParaRPr b="0" i="0" sz="2100" u="none" cap="none" strike="noStrike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7423547" y="2854643"/>
            <a:ext cx="6448187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Quality checks, duplicate detection, outlier analysis.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758666" y="3580686"/>
            <a:ext cx="216694" cy="270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758666" y="3918704"/>
            <a:ext cx="6448187" cy="3048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758666" y="4088011"/>
            <a:ext cx="3292912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b="0" i="0" sz="2100" u="none" cap="none" strike="noStrike">
              <a:solidFill>
                <a:schemeClr val="lt1"/>
              </a:solidFill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758666" y="4556760"/>
            <a:ext cx="6448187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Temporal patterns, product performance, correlation studies.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7423547" y="3580686"/>
            <a:ext cx="216694" cy="270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7423547" y="3918704"/>
            <a:ext cx="6448187" cy="3048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7423547" y="4088011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b="0" i="0" sz="2100" u="none" cap="none" strike="noStrike">
              <a:solidFill>
                <a:schemeClr val="lt1"/>
              </a:solidFill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7423547" y="4556760"/>
            <a:ext cx="6448187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12+ new predictive features: time series, growth rates, volatility.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758666" y="5629632"/>
            <a:ext cx="216694" cy="270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758666" y="5967651"/>
            <a:ext cx="6448187" cy="3048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758666" y="6136957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Development</a:t>
            </a:r>
            <a:endParaRPr b="0" i="0" sz="2100" u="none" cap="none" strike="noStrike">
              <a:solidFill>
                <a:schemeClr val="lt1"/>
              </a:solidFill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758666" y="6605707"/>
            <a:ext cx="6448187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Linear Regression, Random Forest, Gradient Boosting tested with time-based split.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7423547" y="5629632"/>
            <a:ext cx="216694" cy="270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423547" y="5967651"/>
            <a:ext cx="6448187" cy="3048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7423547" y="6136957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Forecasting</a:t>
            </a:r>
            <a:endParaRPr b="0" i="0" sz="2100" u="none" cap="none" strike="noStrike">
              <a:solidFill>
                <a:schemeClr val="lt1"/>
              </a:solidFill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7423547" y="6605707"/>
            <a:ext cx="6448187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predictions with confidence intervals &amp; risk assessment.</a:t>
            </a:r>
            <a:endParaRPr b="0" i="0" sz="17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 title="Copilot_20250830_1706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793790" y="1004888"/>
            <a:ext cx="1168931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Insights from Exploratory Data Analysis</a:t>
            </a:r>
            <a:endParaRPr b="0" i="0" sz="4450" u="none" cap="none" strike="noStrike">
              <a:solidFill>
                <a:schemeClr val="lt1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793790" y="22806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Temporal Patterns</a:t>
            </a:r>
            <a:endParaRPr b="0" i="0" sz="2200" u="none" cap="none" strike="noStrike">
              <a:solidFill>
                <a:schemeClr val="lt1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793790" y="286178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Peak Season: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September-November (Festival season)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793790" y="330398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Season: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January-February (Post-holiday dip)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793790" y="374618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Growth Trend: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Consistent year-over-year growth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793790" y="4335899"/>
            <a:ext cx="284047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 Performance</a:t>
            </a:r>
            <a:endParaRPr b="0" i="0" sz="2200" u="none" cap="none" strike="noStrike">
              <a:solidFill>
                <a:schemeClr val="lt1"/>
              </a:solidFill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793790" y="491704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Categories: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Grocery, Automotive, Electronics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793790" y="535924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Performers: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Health &amp; Wellness, Clothing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793790" y="580143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Seasonal Products: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Toys (Dec), Sports (Summer)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pic>
        <p:nvPicPr>
          <p:cNvPr descr="preencoded.png" id="143" name="Google Shape;1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521" y="2308979"/>
            <a:ext cx="6244709" cy="349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793790" y="649878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correlation (0.0341) between cost and sales indicates price is not the primary driver. Indian retail patterns are clearly visible, with 60-100% sales spikes during festival months.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>
            <a:off x="793790" y="1252895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Performance: Gradient Boosting Leads the Way</a:t>
            </a:r>
            <a:endParaRPr b="0" i="0" sz="4450" u="none" cap="none" strike="noStrike">
              <a:solidFill>
                <a:schemeClr val="lt1"/>
              </a:solidFill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793790" y="312408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 Strategy: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Time-based split (2020-2022 Training, 2023 Testing) with 150,962 training and 49,038 test records.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793790" y="3742134"/>
            <a:ext cx="13042821" cy="2616518"/>
          </a:xfrm>
          <a:prstGeom prst="roundRect">
            <a:avLst>
              <a:gd fmla="val 3641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801410" y="3749754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1028581" y="3893463"/>
            <a:ext cx="38415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5331381" y="3893463"/>
            <a:ext cx="2404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R² Score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8197334" y="3893463"/>
            <a:ext cx="2404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1063287" y="3893463"/>
            <a:ext cx="25388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MAPE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801410" y="4400074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028581" y="4543782"/>
            <a:ext cx="38415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5331381" y="4543782"/>
            <a:ext cx="2404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0.661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8197334" y="4543782"/>
            <a:ext cx="2404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725.7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11063287" y="4543782"/>
            <a:ext cx="25388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47.6%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801410" y="5050393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028581" y="5194102"/>
            <a:ext cx="38415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5331381" y="5194102"/>
            <a:ext cx="2404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0.992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8197334" y="5194102"/>
            <a:ext cx="2404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15.4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063287" y="5194102"/>
            <a:ext cx="25388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1.3%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801410" y="5700712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028581" y="5844421"/>
            <a:ext cx="38415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Gradient Boosting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5331381" y="5844421"/>
            <a:ext cx="2404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0.994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8197334" y="5844421"/>
            <a:ext cx="2404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27.4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11063287" y="5844421"/>
            <a:ext cx="25388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3.4%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793790" y="661380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Winner: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Gradient Boosting, explaining 99.41% of variance. Exceptional accuracy for retail forecasting needs.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/>
          <p:nvPr/>
        </p:nvSpPr>
        <p:spPr>
          <a:xfrm>
            <a:off x="793790" y="1057275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 Importance: Understanding Sales Drivers</a:t>
            </a:r>
            <a:endParaRPr b="0" i="0" sz="4450" u="none" cap="none" strike="noStrike">
              <a:solidFill>
                <a:schemeClr val="lt1"/>
              </a:solidFill>
            </a:endParaRPr>
          </a:p>
        </p:txBody>
      </p:sp>
      <p:pic>
        <p:nvPicPr>
          <p:cNvPr descr="preencoded.png" id="182" name="Google Shape;18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070146"/>
            <a:ext cx="6244709" cy="349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>
            <a:off x="7599521" y="3041809"/>
            <a:ext cx="356556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Intelligence at Work</a:t>
            </a:r>
            <a:endParaRPr b="0" i="0" sz="2200" u="none" cap="none" strike="noStrike">
              <a:solidFill>
                <a:schemeClr val="lt1"/>
              </a:solidFill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7599521" y="362295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Captures both short-term momentum and long-term trends.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7599521" y="442805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Learns seasonal patterns automatically.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7599521" y="48702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Recognizes product-specific behaviors.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7599521" y="531245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Effectively models growth trajectories.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7599521" y="5879425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Interpretation: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Recent performance (monthly growth, 3-month average) is the strongest predictor, providing robust trend and momentum insights.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2625"/>
            <a:ext cx="14630400" cy="80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/>
          <p:nvPr/>
        </p:nvSpPr>
        <p:spPr>
          <a:xfrm>
            <a:off x="793790" y="1495425"/>
            <a:ext cx="1116651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Forecast Summary: Strategic Outlook</a:t>
            </a:r>
            <a:endParaRPr b="0" i="0" sz="4450" u="none" cap="none" strike="noStrike">
              <a:solidFill>
                <a:schemeClr val="lt1"/>
              </a:solidFill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793790" y="2771180"/>
            <a:ext cx="398299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Annual &amp; Monthly Projections</a:t>
            </a:r>
            <a:endParaRPr b="0" i="0" sz="2200" u="none" cap="none" strike="noStrike">
              <a:solidFill>
                <a:schemeClr val="lt1"/>
              </a:solidFill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793790" y="335232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Annual Forecast: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46.87 million units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Average Monthly Sales: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651 units per product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Level: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95% intervals provided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793790" y="4826437"/>
            <a:ext cx="451973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Risk Assessment by Product Count</a:t>
            </a:r>
            <a:endParaRPr b="0" i="0" sz="2200" u="none" cap="none" strike="noStrike">
              <a:solidFill>
                <a:schemeClr val="lt1"/>
              </a:solidFill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793790" y="540758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Risk: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33% (23,760 products)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Medium Risk: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34% (24,480 products)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793790" y="629197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Risk: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33% (23,760 products)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7599521" y="2781484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Categories 2024:</a:t>
            </a:r>
            <a:r>
              <a:rPr b="0" i="0" lang="en-US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Grocery (3.30M), Automotive (3.26M), Jewelry (3.25M)</a:t>
            </a:r>
            <a:endParaRPr b="0" i="0" sz="1750" u="none" cap="none" strike="noStrike">
              <a:solidFill>
                <a:schemeClr val="lt1"/>
              </a:solidFill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375" y="3715225"/>
            <a:ext cx="4812250" cy="40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/>
          <p:nvPr/>
        </p:nvSpPr>
        <p:spPr>
          <a:xfrm>
            <a:off x="575548" y="452199"/>
            <a:ext cx="6412825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10 Product Forecasts for 2024</a:t>
            </a:r>
            <a:endParaRPr b="0" i="0" sz="3200" u="none" cap="none" strike="noStrike">
              <a:solidFill>
                <a:schemeClr val="lt1"/>
              </a:solidFill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575550" y="7585700"/>
            <a:ext cx="12997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50"/>
              <a:buFont typeface="Arial"/>
              <a:buNone/>
            </a:pPr>
            <a:r>
              <a:rPr b="1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Insights:</a:t>
            </a:r>
            <a:r>
              <a:rPr b="0" i="0" lang="en-US" sz="1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Health &amp; Wellness products dominate, alongside a diverse mix from other categories. Premium variants (Alpha, Prime, Pro) show consistent high performance, indicating strong consumer preference.</a:t>
            </a:r>
            <a:endParaRPr b="0" i="0" sz="1250" u="none" cap="none" strike="noStrike">
              <a:solidFill>
                <a:schemeClr val="lt1"/>
              </a:solidFill>
            </a:endParaRPr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586" y="1109600"/>
            <a:ext cx="9559424" cy="633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